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30C106-FAF3-493F-A88A-C399EC4FC25B}" type="datetimeFigureOut">
              <a:rPr lang="es-CL" smtClean="0"/>
              <a:pPr/>
              <a:t>09-04-2012</a:t>
            </a:fld>
            <a:endParaRPr lang="es-CL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009B1F-6B9E-4D6E-8415-23174E410E34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32" name="31 Rectángulo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38 Rectángulo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39 Rectángulo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40 Rectángulo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41 Rectángulo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56" name="55 Rectángulo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64 Rectángulo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65 Rectángulo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66 Rectángulo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30C106-FAF3-493F-A88A-C399EC4FC25B}" type="datetimeFigureOut">
              <a:rPr lang="es-CL" smtClean="0"/>
              <a:pPr/>
              <a:t>09-04-2012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009B1F-6B9E-4D6E-8415-23174E410E3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30C106-FAF3-493F-A88A-C399EC4FC25B}" type="datetimeFigureOut">
              <a:rPr lang="es-CL" smtClean="0"/>
              <a:pPr/>
              <a:t>09-04-2012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009B1F-6B9E-4D6E-8415-23174E410E3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30C106-FAF3-493F-A88A-C399EC4FC25B}" type="datetimeFigureOut">
              <a:rPr lang="es-CL" smtClean="0"/>
              <a:pPr/>
              <a:t>09-04-2012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009B1F-6B9E-4D6E-8415-23174E410E3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Forma libre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14 Forma libre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12 Forma libre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15 Forma libre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16 Forma libre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17 Forma libre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18 Forma libre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19 Forma libre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20 Forma libre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21 Forma libre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22 Forma libre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23 Forma libre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24 Forma libre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25 Forma libre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26 Forma libre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30C106-FAF3-493F-A88A-C399EC4FC25B}" type="datetimeFigureOut">
              <a:rPr lang="es-CL" smtClean="0"/>
              <a:pPr/>
              <a:t>09-04-2012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009B1F-6B9E-4D6E-8415-23174E410E34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7" name="6 Rectángulo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Rectángulo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9 Rectángulo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30C106-FAF3-493F-A88A-C399EC4FC25B}" type="datetimeFigureOut">
              <a:rPr lang="es-CL" smtClean="0"/>
              <a:pPr/>
              <a:t>09-04-2012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009B1F-6B9E-4D6E-8415-23174E410E3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Rectángulo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30C106-FAF3-493F-A88A-C399EC4FC25B}" type="datetimeFigureOut">
              <a:rPr lang="es-CL" smtClean="0"/>
              <a:pPr/>
              <a:t>09-04-2012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009B1F-6B9E-4D6E-8415-23174E410E34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16" name="15 Rectángulo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16 Rectángulo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17 Rectángulo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19 Rectángulo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20 Rectángulo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Rectángulo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28 Rectángulo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29 Rectángulo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30C106-FAF3-493F-A88A-C399EC4FC25B}" type="datetimeFigureOut">
              <a:rPr lang="es-CL" smtClean="0"/>
              <a:pPr/>
              <a:t>09-04-2012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009B1F-6B9E-4D6E-8415-23174E410E3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30C106-FAF3-493F-A88A-C399EC4FC25B}" type="datetimeFigureOut">
              <a:rPr lang="es-CL" smtClean="0"/>
              <a:pPr/>
              <a:t>09-04-2012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009B1F-6B9E-4D6E-8415-23174E410E3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30C106-FAF3-493F-A88A-C399EC4FC25B}" type="datetimeFigureOut">
              <a:rPr lang="es-CL" smtClean="0"/>
              <a:pPr/>
              <a:t>09-04-2012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009B1F-6B9E-4D6E-8415-23174E410E3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8 Conector recto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9 Grupo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14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grpSp>
        <p:nvGrpSpPr>
          <p:cNvPr id="14" name="13 Grupo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10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17 Grupo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18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2E30C106-FAF3-493F-A88A-C399EC4FC25B}" type="datetimeFigureOut">
              <a:rPr lang="es-CL" smtClean="0"/>
              <a:pPr/>
              <a:t>09-04-2012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7009B1F-6B9E-4D6E-8415-23174E410E3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14 Rectángulo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15 Rectángulo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16 Rectángulo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E30C106-FAF3-493F-A88A-C399EC4FC25B}" type="datetimeFigureOut">
              <a:rPr lang="es-CL" smtClean="0"/>
              <a:pPr/>
              <a:t>09-04-2012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s-CL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7009B1F-6B9E-4D6E-8415-23174E410E3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Mina_subterr%C3%A1nea" TargetMode="External"/><Relationship Id="rId2" Type="http://schemas.openxmlformats.org/officeDocument/2006/relationships/hyperlink" Target="http://es.wikipedia.org/wiki/Mina_(miner%C3%ADa)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Escombrera" TargetMode="External"/><Relationship Id="rId2" Type="http://schemas.openxmlformats.org/officeDocument/2006/relationships/hyperlink" Target="http://es.wikipedia.org/wiki/Yacimiento_geol%C3%B3gico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es.wikipedia.org/wiki/Afloramiento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 smtClean="0"/>
              <a:t>Métodos de Explotación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 smtClean="0"/>
              <a:t>Minería a Cielo Abierto y Minería Subterránea</a:t>
            </a:r>
          </a:p>
          <a:p>
            <a:r>
              <a:rPr lang="es-CL" dirty="0" smtClean="0"/>
              <a:t>Docente: Marcelo Rojas  V.</a:t>
            </a: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3 Marcador de contenido" descr="Bancos_escondid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1736" y="1285860"/>
            <a:ext cx="4357718" cy="48577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s-CL" b="1" dirty="0" smtClean="0"/>
              <a:t>A grandes rasgos podemos dividir los métodos de explotación en minería subterránea en aquellos aplicados a cuerpos mineralizados tabulares (</a:t>
            </a:r>
            <a:r>
              <a:rPr lang="es-CL" b="1" dirty="0" err="1" smtClean="0"/>
              <a:t>ej</a:t>
            </a:r>
            <a:r>
              <a:rPr lang="es-CL" b="1" dirty="0" smtClean="0"/>
              <a:t>:, filones, mantos) y a cuerpos de carácter irregular donde la mineralización se distribuye de manera más o menos isotrópica (</a:t>
            </a:r>
            <a:r>
              <a:rPr lang="es-CL" b="1" dirty="0" err="1" smtClean="0"/>
              <a:t>ej</a:t>
            </a:r>
            <a:r>
              <a:rPr lang="es-CL" b="1" dirty="0" smtClean="0"/>
              <a:t>: pórfidos cupríferos). En el primer caso debemos hacer otra división entre aquellos que son aplicados a rocas competentes, ej., cámaras (</a:t>
            </a:r>
            <a:r>
              <a:rPr lang="es-CL" b="1" i="1" dirty="0" err="1" smtClean="0"/>
              <a:t>stopes</a:t>
            </a:r>
            <a:r>
              <a:rPr lang="es-CL" b="1" i="1" dirty="0" smtClean="0"/>
              <a:t>) </a:t>
            </a:r>
            <a:r>
              <a:rPr lang="es-CL" b="1" i="1" dirty="0" err="1" smtClean="0"/>
              <a:t>autosustentadas</a:t>
            </a:r>
            <a:r>
              <a:rPr lang="es-CL" b="1" i="1" dirty="0" smtClean="0"/>
              <a:t>, y los que se aplican en roca poco competente o muy fracturada (cámaras artificialmente sustentadas).  Así tenemos:  </a:t>
            </a:r>
          </a:p>
          <a:p>
            <a:pPr>
              <a:buNone/>
            </a:pP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 smtClean="0"/>
              <a:t>Cuerpos Tabulares</a:t>
            </a:r>
            <a:br>
              <a:rPr lang="es-CL" b="1" dirty="0" smtClean="0"/>
            </a:b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s-CL" b="1" dirty="0" smtClean="0"/>
              <a:t>Rocas competentes: </a:t>
            </a:r>
          </a:p>
          <a:p>
            <a:r>
              <a:rPr lang="es-CL" b="1" dirty="0" smtClean="0"/>
              <a:t>Cuerpos mineralizados de gran buzamiento (ej., filones): hundimiento por subniveles (</a:t>
            </a:r>
            <a:r>
              <a:rPr lang="es-CL" b="1" i="1" dirty="0" err="1" smtClean="0"/>
              <a:t>sublevel</a:t>
            </a:r>
            <a:r>
              <a:rPr lang="es-CL" b="1" i="1" dirty="0" smtClean="0"/>
              <a:t> </a:t>
            </a:r>
            <a:r>
              <a:rPr lang="es-CL" b="1" i="1" dirty="0" err="1" smtClean="0"/>
              <a:t>stoping</a:t>
            </a:r>
            <a:r>
              <a:rPr lang="es-CL" b="1" i="1" dirty="0" smtClean="0"/>
              <a:t>), </a:t>
            </a:r>
            <a:r>
              <a:rPr lang="es-CL" b="1" i="1" dirty="0" err="1" smtClean="0"/>
              <a:t>longhole</a:t>
            </a:r>
            <a:r>
              <a:rPr lang="es-CL" b="1" i="1" dirty="0" smtClean="0"/>
              <a:t> </a:t>
            </a:r>
            <a:r>
              <a:rPr lang="es-CL" b="1" i="1" dirty="0" err="1" smtClean="0"/>
              <a:t>stoping</a:t>
            </a:r>
            <a:r>
              <a:rPr lang="es-CL" b="1" i="1" dirty="0" smtClean="0"/>
              <a:t>. </a:t>
            </a:r>
          </a:p>
          <a:p>
            <a:r>
              <a:rPr lang="es-CL" b="1" i="1" dirty="0" smtClean="0"/>
              <a:t>Cuerpos mineralizados </a:t>
            </a:r>
            <a:r>
              <a:rPr lang="es-CL" b="1" i="1" dirty="0" err="1" smtClean="0"/>
              <a:t>subhorizontales</a:t>
            </a:r>
            <a:r>
              <a:rPr lang="es-CL" b="1" i="1" dirty="0" smtClean="0"/>
              <a:t> (</a:t>
            </a:r>
            <a:r>
              <a:rPr lang="es-CL" b="1" i="1" dirty="0" err="1" smtClean="0"/>
              <a:t>ej</a:t>
            </a:r>
            <a:r>
              <a:rPr lang="es-CL" b="1" i="1" dirty="0" smtClean="0"/>
              <a:t>:, mantos): cámaras y pilares (</a:t>
            </a:r>
            <a:r>
              <a:rPr lang="es-CL" b="1" i="1" dirty="0" err="1" smtClean="0"/>
              <a:t>room</a:t>
            </a:r>
            <a:r>
              <a:rPr lang="es-CL" b="1" i="1" dirty="0" smtClean="0"/>
              <a:t> and </a:t>
            </a:r>
            <a:r>
              <a:rPr lang="es-CL" b="1" i="1" dirty="0" err="1" smtClean="0"/>
              <a:t>pillars</a:t>
            </a:r>
            <a:r>
              <a:rPr lang="es-CL" b="1" i="1" dirty="0" smtClean="0"/>
              <a:t>). Este método implica, como su nombre lo indica, una sustentación del techo de la cámara, por pilares que no son explotados.</a:t>
            </a: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CL" b="1" dirty="0" smtClean="0"/>
              <a:t>Rocas incompetentes: </a:t>
            </a:r>
          </a:p>
          <a:p>
            <a:r>
              <a:rPr lang="es-CL" b="1" dirty="0" smtClean="0"/>
              <a:t>Cuerpos mineralizados de gran buzamiento: corte y relleno (</a:t>
            </a:r>
            <a:r>
              <a:rPr lang="es-CL" b="1" i="1" dirty="0" err="1" smtClean="0"/>
              <a:t>Cut</a:t>
            </a:r>
            <a:r>
              <a:rPr lang="es-CL" b="1" i="1" dirty="0" smtClean="0"/>
              <a:t> and </a:t>
            </a:r>
            <a:r>
              <a:rPr lang="es-CL" b="1" i="1" dirty="0" err="1" smtClean="0"/>
              <a:t>Fill</a:t>
            </a:r>
            <a:r>
              <a:rPr lang="es-CL" b="1" i="1" dirty="0" smtClean="0"/>
              <a:t>), cámaras con almacenamiento de zafras  (relleno estéril), </a:t>
            </a:r>
            <a:r>
              <a:rPr lang="es-CL" b="1" i="1" dirty="0" err="1" smtClean="0"/>
              <a:t>Shrinkage</a:t>
            </a:r>
            <a:r>
              <a:rPr lang="es-CL" b="1" i="1" dirty="0" smtClean="0"/>
              <a:t> </a:t>
            </a:r>
            <a:r>
              <a:rPr lang="es-CL" b="1" i="1" dirty="0" err="1" smtClean="0"/>
              <a:t>Stoping</a:t>
            </a:r>
            <a:r>
              <a:rPr lang="es-CL" b="1" i="1" dirty="0" smtClean="0"/>
              <a:t>. </a:t>
            </a:r>
          </a:p>
          <a:p>
            <a:pPr>
              <a:buNone/>
            </a:pPr>
            <a:r>
              <a:rPr lang="es-CL" b="1" i="1" dirty="0" smtClean="0"/>
              <a:t> </a:t>
            </a:r>
          </a:p>
          <a:p>
            <a:endParaRPr lang="es-CL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b="1" dirty="0" smtClean="0"/>
              <a:t>Cuerpos Irregulares  (en todas las dimensiones)</a:t>
            </a:r>
          </a:p>
          <a:p>
            <a:r>
              <a:rPr lang="es-CL" b="1" dirty="0" smtClean="0"/>
              <a:t>Hundimiento de bloques (</a:t>
            </a:r>
            <a:r>
              <a:rPr lang="es-CL" b="1" i="1" dirty="0" smtClean="0"/>
              <a:t>block </a:t>
            </a:r>
            <a:r>
              <a:rPr lang="es-CL" b="1" i="1" dirty="0" err="1" smtClean="0"/>
              <a:t>caving</a:t>
            </a:r>
            <a:r>
              <a:rPr lang="es-CL" b="1" i="1" dirty="0" smtClean="0"/>
              <a:t>), en yacimientos tipo pórfido cuprífero o equivalentes.</a:t>
            </a:r>
          </a:p>
          <a:p>
            <a:r>
              <a:rPr lang="es-CL" b="1" dirty="0" smtClean="0"/>
              <a:t>Hundimiento por subniveles (</a:t>
            </a:r>
            <a:r>
              <a:rPr lang="es-CL" b="1" i="1" dirty="0" err="1" smtClean="0"/>
              <a:t>sublevel</a:t>
            </a:r>
            <a:r>
              <a:rPr lang="es-CL" b="1" i="1" dirty="0" smtClean="0"/>
              <a:t> </a:t>
            </a:r>
            <a:r>
              <a:rPr lang="es-CL" b="1" i="1" dirty="0" err="1" smtClean="0"/>
              <a:t>stoping</a:t>
            </a:r>
            <a:r>
              <a:rPr lang="es-CL" b="1" i="1" dirty="0" smtClean="0"/>
              <a:t>), corte esquemático; note que el subnivel inferior tiene que avanzar más rápido que el superior (en retirada).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Sublevel</a:t>
            </a:r>
            <a:r>
              <a:rPr lang="es-CL" dirty="0" smtClean="0"/>
              <a:t> </a:t>
            </a:r>
            <a:r>
              <a:rPr lang="es-CL" dirty="0" err="1" smtClean="0"/>
              <a:t>Stoping</a:t>
            </a:r>
            <a:endParaRPr lang="es-CL" dirty="0"/>
          </a:p>
        </p:txBody>
      </p:sp>
      <p:pic>
        <p:nvPicPr>
          <p:cNvPr id="4" name="3 Marcador de contenido" descr="Sublevel_stopin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571612"/>
            <a:ext cx="7286676" cy="4786346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3 Marcador de contenido" descr="Sublevel_stoping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785794"/>
            <a:ext cx="5929354" cy="5570556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2000" dirty="0" err="1" smtClean="0"/>
              <a:t>Longhole</a:t>
            </a:r>
            <a:r>
              <a:rPr lang="es-CL" sz="2000" dirty="0" smtClean="0"/>
              <a:t> </a:t>
            </a:r>
            <a:r>
              <a:rPr lang="es-CL" sz="2000" dirty="0" err="1" smtClean="0"/>
              <a:t>Stoping</a:t>
            </a:r>
            <a:endParaRPr lang="es-CL" sz="2000" dirty="0"/>
          </a:p>
        </p:txBody>
      </p:sp>
      <p:pic>
        <p:nvPicPr>
          <p:cNvPr id="4" name="3 Marcador de contenido" descr="Longhole_narro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422" y="1000108"/>
            <a:ext cx="4857783" cy="5356242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2800" dirty="0" err="1" smtClean="0"/>
              <a:t>Longhole</a:t>
            </a:r>
            <a:r>
              <a:rPr lang="es-CL" sz="2800" dirty="0" smtClean="0"/>
              <a:t> </a:t>
            </a:r>
            <a:r>
              <a:rPr lang="es-CL" sz="2800" dirty="0" err="1" smtClean="0"/>
              <a:t>Stoping</a:t>
            </a:r>
            <a:r>
              <a:rPr lang="es-CL" sz="2800" dirty="0" smtClean="0"/>
              <a:t>:</a:t>
            </a:r>
            <a:endParaRPr lang="es-CL" sz="2800" dirty="0"/>
          </a:p>
        </p:txBody>
      </p:sp>
      <p:pic>
        <p:nvPicPr>
          <p:cNvPr id="4" name="3 Marcador de contenido" descr="Longhole_massiv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1142984"/>
            <a:ext cx="5500725" cy="5429288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2800" dirty="0" err="1" smtClean="0"/>
              <a:t>Room</a:t>
            </a:r>
            <a:r>
              <a:rPr lang="es-CL" sz="2800" dirty="0" smtClean="0"/>
              <a:t> and Pillar</a:t>
            </a:r>
            <a:endParaRPr lang="es-CL" sz="2800" dirty="0"/>
          </a:p>
        </p:txBody>
      </p:sp>
      <p:pic>
        <p:nvPicPr>
          <p:cNvPr id="4" name="3 Marcador de contenido" descr="Room_and_pilla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142984"/>
            <a:ext cx="7143800" cy="5121926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Minería a Cielo Abierto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Se llaman </a:t>
            </a:r>
            <a:r>
              <a:rPr lang="es-CL" b="1" dirty="0" smtClean="0"/>
              <a:t>minas a cielo abierto</a:t>
            </a:r>
            <a:r>
              <a:rPr lang="es-CL" dirty="0" smtClean="0"/>
              <a:t>, y también </a:t>
            </a:r>
            <a:r>
              <a:rPr lang="es-CL" b="1" dirty="0" smtClean="0"/>
              <a:t>minas a tajo abierto</a:t>
            </a:r>
            <a:r>
              <a:rPr lang="es-CL" dirty="0" smtClean="0"/>
              <a:t>, a las </a:t>
            </a:r>
            <a:r>
              <a:rPr lang="es-CL" dirty="0" smtClean="0">
                <a:hlinkClick r:id="rId2" action="ppaction://hlinkfile" tooltip="Mina (minería)"/>
              </a:rPr>
              <a:t>explotaciones mineras</a:t>
            </a:r>
            <a:r>
              <a:rPr lang="es-CL" dirty="0" smtClean="0"/>
              <a:t> que se desarrollan en la superficie del terreno, a diferencia de las </a:t>
            </a:r>
            <a:r>
              <a:rPr lang="es-CL" dirty="0" smtClean="0">
                <a:hlinkClick r:id="rId3" action="ppaction://hlinkfile" tooltip="Mina subterránea"/>
              </a:rPr>
              <a:t>subterráneas</a:t>
            </a:r>
            <a:r>
              <a:rPr lang="es-CL" dirty="0" smtClean="0"/>
              <a:t>, que se desarrollan bajo ella.</a:t>
            </a:r>
          </a:p>
          <a:p>
            <a:r>
              <a:rPr lang="es-CL" dirty="0" smtClean="0"/>
              <a:t>Ejemplo: Mina Escondida versus El Teniente.</a:t>
            </a: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2400" dirty="0" err="1" smtClean="0"/>
              <a:t>Cut</a:t>
            </a:r>
            <a:r>
              <a:rPr lang="es-CL" sz="2400" dirty="0" smtClean="0"/>
              <a:t> and </a:t>
            </a:r>
            <a:r>
              <a:rPr lang="es-CL" sz="2400" dirty="0" err="1" smtClean="0"/>
              <a:t>Fill</a:t>
            </a:r>
            <a:endParaRPr lang="es-CL" sz="2400" dirty="0"/>
          </a:p>
        </p:txBody>
      </p:sp>
      <p:pic>
        <p:nvPicPr>
          <p:cNvPr id="4" name="3 Marcador de contenido" descr="Cut_and_fil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142984"/>
            <a:ext cx="7429552" cy="4817126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2800" dirty="0" err="1" smtClean="0"/>
              <a:t>Shrinkage</a:t>
            </a:r>
            <a:r>
              <a:rPr lang="es-CL" sz="2800" dirty="0" smtClean="0"/>
              <a:t> </a:t>
            </a:r>
            <a:r>
              <a:rPr lang="es-CL" sz="2800" dirty="0" err="1" smtClean="0"/>
              <a:t>Stoping</a:t>
            </a:r>
            <a:endParaRPr lang="es-CL" sz="2800" dirty="0"/>
          </a:p>
        </p:txBody>
      </p:sp>
      <p:pic>
        <p:nvPicPr>
          <p:cNvPr id="4" name="3 Marcador de contenido" descr="Shrinkage_stoping_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214422"/>
            <a:ext cx="6929486" cy="500066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2400" dirty="0" err="1" smtClean="0"/>
              <a:t>Shrinkage</a:t>
            </a:r>
            <a:r>
              <a:rPr lang="es-CL" sz="2400" dirty="0" smtClean="0"/>
              <a:t> </a:t>
            </a:r>
            <a:r>
              <a:rPr lang="es-CL" sz="2400" dirty="0" err="1" smtClean="0"/>
              <a:t>Stoping</a:t>
            </a:r>
            <a:r>
              <a:rPr lang="es-CL" sz="2400" dirty="0" smtClean="0"/>
              <a:t>:</a:t>
            </a:r>
            <a:endParaRPr lang="es-CL" sz="2400" dirty="0"/>
          </a:p>
        </p:txBody>
      </p:sp>
      <p:pic>
        <p:nvPicPr>
          <p:cNvPr id="4" name="3 Marcador de contenido" descr="Shrinkage_stoping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142984"/>
            <a:ext cx="6000792" cy="5213366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2400" dirty="0" smtClean="0"/>
              <a:t>Block </a:t>
            </a:r>
            <a:r>
              <a:rPr lang="es-CL" sz="2400" dirty="0" err="1" smtClean="0"/>
              <a:t>Caving</a:t>
            </a:r>
            <a:r>
              <a:rPr lang="es-CL" sz="2400" dirty="0" smtClean="0"/>
              <a:t>:</a:t>
            </a:r>
            <a:endParaRPr lang="es-CL" sz="2400" dirty="0"/>
          </a:p>
        </p:txBody>
      </p:sp>
      <p:pic>
        <p:nvPicPr>
          <p:cNvPr id="4" name="3 Marcador de contenido" descr="Block_caving_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142984"/>
            <a:ext cx="7072362" cy="5072098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2400" dirty="0" smtClean="0"/>
              <a:t>Block </a:t>
            </a:r>
            <a:r>
              <a:rPr lang="es-CL" sz="2400" dirty="0" err="1" smtClean="0"/>
              <a:t>Caving</a:t>
            </a:r>
            <a:r>
              <a:rPr lang="es-CL" sz="2400" dirty="0" smtClean="0"/>
              <a:t>:</a:t>
            </a:r>
            <a:endParaRPr lang="es-CL" sz="2400" dirty="0"/>
          </a:p>
        </p:txBody>
      </p:sp>
      <p:pic>
        <p:nvPicPr>
          <p:cNvPr id="4" name="3 Marcador de contenido" descr="Block_caving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142984"/>
            <a:ext cx="7143800" cy="5167646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CL" dirty="0" smtClean="0"/>
              <a:t>Para la explotación de una mina a cielo abierto, a veces, es necesario excavar, con medios mecánicos o con explosivos, los terrenos que recubren o rodean la formación geológica que forma el </a:t>
            </a:r>
            <a:r>
              <a:rPr lang="es-CL" dirty="0" smtClean="0">
                <a:hlinkClick r:id="rId2" action="ppaction://hlinkfile" tooltip="Yacimiento geológico"/>
              </a:rPr>
              <a:t>yacimiento</a:t>
            </a:r>
            <a:r>
              <a:rPr lang="es-CL" dirty="0" smtClean="0"/>
              <a:t>. Estos materiales se denominan, genéricamente, </a:t>
            </a:r>
            <a:r>
              <a:rPr lang="es-CL" i="1" dirty="0" smtClean="0"/>
              <a:t>estéril</a:t>
            </a:r>
            <a:r>
              <a:rPr lang="es-CL" dirty="0" smtClean="0"/>
              <a:t>, mientras que a la formación a explotar se le llama </a:t>
            </a:r>
            <a:r>
              <a:rPr lang="es-CL" i="1" dirty="0" smtClean="0"/>
              <a:t>mineral</a:t>
            </a:r>
            <a:r>
              <a:rPr lang="es-CL" dirty="0" smtClean="0"/>
              <a:t>. El estéril excavado es necesario apilarlo en </a:t>
            </a:r>
            <a:r>
              <a:rPr lang="es-CL" dirty="0" smtClean="0">
                <a:hlinkClick r:id="rId3" action="ppaction://hlinkfile" tooltip="Escombrera"/>
              </a:rPr>
              <a:t>escombreras</a:t>
            </a:r>
            <a:r>
              <a:rPr lang="es-CL" dirty="0" smtClean="0"/>
              <a:t> o depósitos de estéril o ripios, </a:t>
            </a:r>
            <a:r>
              <a:rPr lang="es-CL" dirty="0" smtClean="0"/>
              <a:t>fuera del área final que ocupará la explotación, con vistas a su utilización en la restauración de la mina una vez terminada su explotación.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Las minas a cielo abierto son económicamente rentables cuando los yacimientos </a:t>
            </a:r>
            <a:r>
              <a:rPr lang="es-CL" dirty="0" smtClean="0">
                <a:hlinkClick r:id="rId2" action="ppaction://hlinkfile" tooltip="Afloramiento"/>
              </a:rPr>
              <a:t>afloran</a:t>
            </a:r>
            <a:r>
              <a:rPr lang="es-CL" dirty="0" smtClean="0"/>
              <a:t> en superficie, se encuentran cerca de la superficie, con un recubrimiento pequeño . Cuando la profundidad del yacimiento aumenta, la ventaja económica del cielo abierto disminuye en favor de la explotación mediante minería subterránea.</a:t>
            </a:r>
          </a:p>
          <a:p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CL" dirty="0" smtClean="0"/>
              <a:t>La minería a cielo abierto supone dinamitar la roca </a:t>
            </a:r>
            <a:r>
              <a:rPr lang="es-CL" dirty="0" err="1" smtClean="0"/>
              <a:t>insitu</a:t>
            </a:r>
            <a:r>
              <a:rPr lang="es-CL" dirty="0" smtClean="0"/>
              <a:t> y llevarla a pequeñas dimensiones; montañas enteras son convertidas en rocas y luego trituradas hasta lograr pulverizarlas; para lo cual se usan máquinas mineras de grandes dimensiones, conocidas como </a:t>
            </a:r>
            <a:r>
              <a:rPr lang="es-CL" dirty="0" err="1" smtClean="0"/>
              <a:t>Chancadores</a:t>
            </a:r>
            <a:r>
              <a:rPr lang="es-CL" dirty="0" smtClean="0"/>
              <a:t> o Trituradoras. Para extraer el mineral (o minerales) </a:t>
            </a:r>
            <a:r>
              <a:rPr lang="es-CL" dirty="0" smtClean="0"/>
              <a:t>deseados, </a:t>
            </a:r>
            <a:r>
              <a:rPr lang="es-CL" dirty="0" smtClean="0"/>
              <a:t>se mezcla esta roca pulverizada con una sopa química con reactivos como cianuro, mercurio, ácido sulfúrico.</a:t>
            </a:r>
            <a:r>
              <a:rPr lang="es-CL" baseline="30000" dirty="0" smtClean="0"/>
              <a:t> </a:t>
            </a:r>
            <a:r>
              <a:rPr lang="es-CL" dirty="0" smtClean="0"/>
              <a:t>Para este proceso se emplean enormes cantidades de agua y energía eléctrica.</a:t>
            </a: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3 Marcador de contenido" descr="800px-Chino_copper_min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142984"/>
            <a:ext cx="6929486" cy="5143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Mina a Cielo abierto de carbón:</a:t>
            </a:r>
            <a:endParaRPr lang="es-CL" dirty="0"/>
          </a:p>
        </p:txBody>
      </p:sp>
      <p:pic>
        <p:nvPicPr>
          <p:cNvPr id="4" name="3 Marcador de contenido" descr="Tagebau_Garzweiler_Panorama_2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3286124"/>
            <a:ext cx="8786842" cy="142875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3 Marcador de contenido" descr="Sondeadora_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285860"/>
            <a:ext cx="7643866" cy="50704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3 Marcador de contenido" descr="Palas_camio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142984"/>
            <a:ext cx="7643866" cy="5143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265</TotalTime>
  <Words>575</Words>
  <Application>Microsoft Office PowerPoint</Application>
  <PresentationFormat>Presentación en pantalla (4:3)</PresentationFormat>
  <Paragraphs>30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Metro</vt:lpstr>
      <vt:lpstr>Métodos de Explotación</vt:lpstr>
      <vt:lpstr>Minería a Cielo Abierto</vt:lpstr>
      <vt:lpstr>Diapositiva 3</vt:lpstr>
      <vt:lpstr>Diapositiva 4</vt:lpstr>
      <vt:lpstr>Diapositiva 5</vt:lpstr>
      <vt:lpstr>Diapositiva 6</vt:lpstr>
      <vt:lpstr>Mina a Cielo abierto de carbón:</vt:lpstr>
      <vt:lpstr>Diapositiva 8</vt:lpstr>
      <vt:lpstr>Diapositiva 9</vt:lpstr>
      <vt:lpstr>Diapositiva 10</vt:lpstr>
      <vt:lpstr>Diapositiva 11</vt:lpstr>
      <vt:lpstr>Cuerpos Tabulares </vt:lpstr>
      <vt:lpstr>Diapositiva 13</vt:lpstr>
      <vt:lpstr>Diapositiva 14</vt:lpstr>
      <vt:lpstr>Sublevel Stoping</vt:lpstr>
      <vt:lpstr>Diapositiva 16</vt:lpstr>
      <vt:lpstr>Longhole Stoping</vt:lpstr>
      <vt:lpstr>Longhole Stoping:</vt:lpstr>
      <vt:lpstr>Room and Pillar</vt:lpstr>
      <vt:lpstr>Cut and Fill</vt:lpstr>
      <vt:lpstr>Shrinkage Stoping</vt:lpstr>
      <vt:lpstr>Shrinkage Stoping:</vt:lpstr>
      <vt:lpstr>Block Caving:</vt:lpstr>
      <vt:lpstr>Block Caving:</vt:lpstr>
    </vt:vector>
  </TitlesOfParts>
  <Company>UTFSM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Métodos de Explotación</dc:title>
  <dc:creator>User</dc:creator>
  <cp:lastModifiedBy>User</cp:lastModifiedBy>
  <cp:revision>46</cp:revision>
  <dcterms:created xsi:type="dcterms:W3CDTF">2011-03-30T12:01:17Z</dcterms:created>
  <dcterms:modified xsi:type="dcterms:W3CDTF">2012-04-09T20:14:38Z</dcterms:modified>
</cp:coreProperties>
</file>